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3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6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5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D561-FA41-4D17-BBB8-DE9B4E2CEAA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7B26-D4D4-40B9-9341-EDD6747F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Elections and Campaigns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DFV9K04R\MP9003848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909125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Exploration</a:t>
            </a:r>
          </a:p>
          <a:p>
            <a:r>
              <a:rPr lang="en-US" dirty="0" smtClean="0"/>
              <a:t>Announcement/Press Conference</a:t>
            </a:r>
          </a:p>
          <a:p>
            <a:r>
              <a:rPr lang="en-US" dirty="0" smtClean="0"/>
              <a:t>Money, Organization, Strategy and Themes</a:t>
            </a:r>
          </a:p>
          <a:p>
            <a:r>
              <a:rPr lang="en-US" dirty="0" smtClean="0"/>
              <a:t>Primary Elections and caucuses: closed, open and blanket primaries</a:t>
            </a:r>
          </a:p>
          <a:p>
            <a:r>
              <a:rPr lang="en-US" dirty="0" smtClean="0"/>
              <a:t>Nominating Conventions</a:t>
            </a:r>
          </a:p>
          <a:p>
            <a:r>
              <a:rPr lang="en-US" dirty="0" smtClean="0"/>
              <a:t>Campaigning and the General Election</a:t>
            </a:r>
          </a:p>
          <a:p>
            <a:r>
              <a:rPr lang="en-US" dirty="0" smtClean="0"/>
              <a:t>The Electoral College (270 electoral votes needed to win)</a:t>
            </a:r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3GDNQMR4\MP9001824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4667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3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Characteristics of Running for Federal 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Congress has a 93% incumbency rate</a:t>
            </a:r>
          </a:p>
          <a:p>
            <a:r>
              <a:rPr lang="en-US" dirty="0" smtClean="0"/>
              <a:t>Safe districts</a:t>
            </a:r>
          </a:p>
          <a:p>
            <a:r>
              <a:rPr lang="en-US" dirty="0" smtClean="0"/>
              <a:t>House seats are less contested than Senate or Governor</a:t>
            </a:r>
          </a:p>
          <a:p>
            <a:r>
              <a:rPr lang="en-US" dirty="0" smtClean="0"/>
              <a:t>The coattail effect</a:t>
            </a:r>
          </a:p>
          <a:p>
            <a:r>
              <a:rPr lang="en-US" dirty="0" smtClean="0"/>
              <a:t>Technology has caused all campaigns to go up in cost</a:t>
            </a:r>
          </a:p>
          <a:p>
            <a:r>
              <a:rPr lang="en-US" dirty="0" smtClean="0"/>
              <a:t>Campaigns are now concentrated on media</a:t>
            </a:r>
          </a:p>
          <a:p>
            <a:r>
              <a:rPr lang="en-US" dirty="0" smtClean="0"/>
              <a:t>Negative campaigns attacking opponent work more often than </a:t>
            </a:r>
            <a:r>
              <a:rPr lang="en-US" dirty="0" smtClean="0"/>
              <a:t>not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oWNER\AppData\Local\Microsoft\Windows\Temporary Internet Files\Content.IE5\H0YZ1VR7\MC9001549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86400"/>
            <a:ext cx="16119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9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and Senate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Incumbents rarely challenged in primaries</a:t>
            </a:r>
          </a:p>
          <a:p>
            <a:r>
              <a:rPr lang="en-US" dirty="0" smtClean="0"/>
              <a:t>Open seats – must have personal money, organization, timing, consultants</a:t>
            </a:r>
          </a:p>
          <a:p>
            <a:r>
              <a:rPr lang="en-US" dirty="0" smtClean="0"/>
              <a:t>Name recognition and high visibility are the keys to success</a:t>
            </a:r>
          </a:p>
          <a:p>
            <a:r>
              <a:rPr lang="en-US" dirty="0" smtClean="0"/>
              <a:t>Why do incumbents win???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Franking privilege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Constituent service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Free press coverage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Seniority and “plums” of committee assignments</a:t>
            </a:r>
            <a:endParaRPr lang="en-US" dirty="0"/>
          </a:p>
          <a:p>
            <a:r>
              <a:rPr lang="en-US" dirty="0" smtClean="0"/>
              <a:t>Senate elections are more visible, more expensive</a:t>
            </a:r>
          </a:p>
        </p:txBody>
      </p:sp>
      <p:pic>
        <p:nvPicPr>
          <p:cNvPr id="3074" name="Picture 2" descr="C:\Users\oWNER\AppData\Local\Microsoft\Windows\Temporary Internet Files\Content.IE5\LOSSDHJ7\MP9004010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41964"/>
            <a:ext cx="2469843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79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Campaign Finance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Federal Elections Campaign Act (FECA) 1974: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There are federal matching funds if candidate receives at least 5% of the votes cast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$1,000 limit for individuals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$5,000 limit for corporations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$25,000 limit for all campaigns for all individuals</a:t>
            </a:r>
          </a:p>
          <a:p>
            <a:r>
              <a:rPr lang="en-US" sz="2800" dirty="0" smtClean="0"/>
              <a:t>Buckley v. </a:t>
            </a:r>
            <a:r>
              <a:rPr lang="en-US" sz="2800" dirty="0" err="1" smtClean="0"/>
              <a:t>Valeo</a:t>
            </a:r>
            <a:r>
              <a:rPr lang="en-US" sz="2800" dirty="0" smtClean="0"/>
              <a:t> 1976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Spending limits established by FECA were unconstitutional and violated the First Amendment’s guarantee of freedom of expression</a:t>
            </a:r>
          </a:p>
          <a:p>
            <a:r>
              <a:rPr lang="en-US" sz="2800" dirty="0" smtClean="0"/>
              <a:t>Bipartisan Campaign Finance Reform Act (BRCA)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Banned the use of “soft” money and increasing the 1974 limits A result of BCRA was the formation of “527” political organizations</a:t>
            </a:r>
          </a:p>
          <a:p>
            <a:r>
              <a:rPr lang="en-US" sz="2800" dirty="0" smtClean="0"/>
              <a:t>Citizens United v. Federal Elections Committee 2010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73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Elections and Campaigns</vt:lpstr>
      <vt:lpstr>Presidential Elections</vt:lpstr>
      <vt:lpstr>General Characteristics of Running for Federal  Office</vt:lpstr>
      <vt:lpstr>House and Senate Elections</vt:lpstr>
      <vt:lpstr>Campaign Finance Reform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and Campaigns</dc:title>
  <dc:creator>User</dc:creator>
  <cp:lastModifiedBy>User</cp:lastModifiedBy>
  <cp:revision>10</cp:revision>
  <dcterms:created xsi:type="dcterms:W3CDTF">2012-10-09T20:04:49Z</dcterms:created>
  <dcterms:modified xsi:type="dcterms:W3CDTF">2012-10-09T22:29:36Z</dcterms:modified>
</cp:coreProperties>
</file>